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4"/>
  </p:sldMasterIdLst>
  <p:sldIdLst>
    <p:sldId id="256" r:id="rId5"/>
    <p:sldId id="257" r:id="rId6"/>
    <p:sldId id="259" r:id="rId7"/>
    <p:sldId id="260" r:id="rId8"/>
    <p:sldId id="267" r:id="rId9"/>
    <p:sldId id="268" r:id="rId10"/>
    <p:sldId id="263" r:id="rId11"/>
    <p:sldId id="261"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2202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34130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49331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B712588-04B1-427B-82EE-E8DB90309F08}" type="datetimeFigureOut">
              <a:rPr lang="en-US" dirty="0"/>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2121828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63529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60432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2257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1186302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19021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09046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739816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228350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116136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89151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141715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86858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9/16/2025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49755008"/>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DD022-8650-4D87-A4A4-8A485000F495}"/>
              </a:ext>
            </a:extLst>
          </p:cNvPr>
          <p:cNvSpPr>
            <a:spLocks noGrp="1"/>
          </p:cNvSpPr>
          <p:nvPr>
            <p:ph type="ctrTitle"/>
          </p:nvPr>
        </p:nvSpPr>
        <p:spPr>
          <a:xfrm>
            <a:off x="2283444" y="1556270"/>
            <a:ext cx="7766936" cy="1646302"/>
          </a:xfrm>
        </p:spPr>
        <p:txBody>
          <a:bodyPr/>
          <a:lstStyle/>
          <a:p>
            <a:pPr algn="ctr"/>
            <a:r>
              <a:rPr lang="en-GB" dirty="0">
                <a:solidFill>
                  <a:srgbClr val="0070C0"/>
                </a:solidFill>
              </a:rPr>
              <a:t>Boggle Hole </a:t>
            </a:r>
            <a:br>
              <a:rPr lang="en-GB" dirty="0">
                <a:solidFill>
                  <a:srgbClr val="0070C0"/>
                </a:solidFill>
              </a:rPr>
            </a:br>
            <a:r>
              <a:rPr lang="en-GB" dirty="0">
                <a:solidFill>
                  <a:srgbClr val="0070C0"/>
                </a:solidFill>
              </a:rPr>
              <a:t>Information Meeting</a:t>
            </a:r>
            <a:endParaRPr lang="en-US" dirty="0"/>
          </a:p>
        </p:txBody>
      </p:sp>
      <p:pic>
        <p:nvPicPr>
          <p:cNvPr id="3" name="Picture 2">
            <a:extLst>
              <a:ext uri="{FF2B5EF4-FFF2-40B4-BE49-F238E27FC236}">
                <a16:creationId xmlns:a16="http://schemas.microsoft.com/office/drawing/2014/main" id="{F5FBB93D-1316-4D11-A18F-4C3A516E2831}"/>
              </a:ext>
            </a:extLst>
          </p:cNvPr>
          <p:cNvPicPr>
            <a:picLocks noChangeAspect="1"/>
          </p:cNvPicPr>
          <p:nvPr/>
        </p:nvPicPr>
        <p:blipFill>
          <a:blip r:embed="rId2"/>
          <a:stretch>
            <a:fillRect/>
          </a:stretch>
        </p:blipFill>
        <p:spPr>
          <a:xfrm>
            <a:off x="3652622" y="3202572"/>
            <a:ext cx="5028579" cy="3290104"/>
          </a:xfrm>
          <a:prstGeom prst="rect">
            <a:avLst/>
          </a:prstGeom>
        </p:spPr>
      </p:pic>
    </p:spTree>
    <p:extLst>
      <p:ext uri="{BB962C8B-B14F-4D97-AF65-F5344CB8AC3E}">
        <p14:creationId xmlns:p14="http://schemas.microsoft.com/office/powerpoint/2010/main" val="2771301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4CDC-109F-4955-B8AE-0FBF0AB3BB79}"/>
              </a:ext>
            </a:extLst>
          </p:cNvPr>
          <p:cNvSpPr>
            <a:spLocks noGrp="1"/>
          </p:cNvSpPr>
          <p:nvPr>
            <p:ph type="title"/>
          </p:nvPr>
        </p:nvSpPr>
        <p:spPr/>
        <p:txBody>
          <a:bodyPr/>
          <a:lstStyle/>
          <a:p>
            <a:r>
              <a:rPr lang="en-GB" dirty="0">
                <a:solidFill>
                  <a:srgbClr val="0070C0"/>
                </a:solidFill>
              </a:rPr>
              <a:t>When and where?</a:t>
            </a:r>
          </a:p>
        </p:txBody>
      </p:sp>
      <p:sp>
        <p:nvSpPr>
          <p:cNvPr id="3" name="Content Placeholder 2">
            <a:extLst>
              <a:ext uri="{FF2B5EF4-FFF2-40B4-BE49-F238E27FC236}">
                <a16:creationId xmlns:a16="http://schemas.microsoft.com/office/drawing/2014/main" id="{6C3BE615-6A2B-40A0-8CB8-03B4C0572831}"/>
              </a:ext>
            </a:extLst>
          </p:cNvPr>
          <p:cNvSpPr>
            <a:spLocks noGrp="1"/>
          </p:cNvSpPr>
          <p:nvPr>
            <p:ph idx="1"/>
          </p:nvPr>
        </p:nvSpPr>
        <p:spPr>
          <a:xfrm>
            <a:off x="677334" y="1657005"/>
            <a:ext cx="4795814" cy="5200995"/>
          </a:xfrm>
        </p:spPr>
        <p:txBody>
          <a:bodyPr vert="horz" lIns="91440" tIns="45720" rIns="91440" bIns="45720" rtlCol="0" anchor="t">
            <a:normAutofit fontScale="92500" lnSpcReduction="20000"/>
          </a:bodyPr>
          <a:lstStyle/>
          <a:p>
            <a:r>
              <a:rPr lang="en-GB" sz="2400" dirty="0"/>
              <a:t>Depart by coach: </a:t>
            </a:r>
            <a:r>
              <a:rPr lang="en-GB" sz="2400" b="1" dirty="0"/>
              <a:t>Wednesday 26</a:t>
            </a:r>
            <a:r>
              <a:rPr lang="en-GB" sz="2400" b="1" baseline="30000" dirty="0"/>
              <a:t>th</a:t>
            </a:r>
            <a:r>
              <a:rPr lang="en-GB" sz="2400" b="1" dirty="0"/>
              <a:t> November</a:t>
            </a:r>
            <a:r>
              <a:rPr lang="en-GB" sz="2400" dirty="0"/>
              <a:t> (9am) – children will require a packed lunch on the day. This can be provided by school if your child is eligible for free school meals (please speak to your child’s class teacher to arrange this). </a:t>
            </a:r>
          </a:p>
          <a:p>
            <a:r>
              <a:rPr lang="en-GB" sz="2400" dirty="0"/>
              <a:t>Arrive at YHA Boggle Hole in Whitby by approximately 12.30pm</a:t>
            </a:r>
          </a:p>
          <a:p>
            <a:r>
              <a:rPr lang="en-GB" sz="2400" dirty="0"/>
              <a:t>Return by coach: </a:t>
            </a:r>
            <a:r>
              <a:rPr lang="en-GB" sz="2400" b="1" dirty="0"/>
              <a:t>Friday 28</a:t>
            </a:r>
            <a:r>
              <a:rPr lang="en-GB" sz="2400" b="1" baseline="30000" dirty="0"/>
              <a:t>th</a:t>
            </a:r>
            <a:r>
              <a:rPr lang="en-GB" sz="2400" b="1" dirty="0"/>
              <a:t> November at approximately 4:00pm. </a:t>
            </a:r>
            <a:r>
              <a:rPr lang="en-GB" sz="2400" dirty="0"/>
              <a:t>We will send a message via the school office should we be running late for any reason or if we are likely to be slightly earlier. </a:t>
            </a:r>
          </a:p>
        </p:txBody>
      </p:sp>
      <p:sp>
        <p:nvSpPr>
          <p:cNvPr id="6" name="Rectangle 5">
            <a:extLst>
              <a:ext uri="{FF2B5EF4-FFF2-40B4-BE49-F238E27FC236}">
                <a16:creationId xmlns:a16="http://schemas.microsoft.com/office/drawing/2014/main" id="{4CE20AF7-3A82-4AFB-BC7C-25487D5517AE}"/>
              </a:ext>
            </a:extLst>
          </p:cNvPr>
          <p:cNvSpPr/>
          <p:nvPr/>
        </p:nvSpPr>
        <p:spPr>
          <a:xfrm>
            <a:off x="5418666" y="5999635"/>
            <a:ext cx="6096000" cy="646331"/>
          </a:xfrm>
          <a:prstGeom prst="rect">
            <a:avLst/>
          </a:prstGeom>
        </p:spPr>
        <p:txBody>
          <a:bodyPr>
            <a:spAutoFit/>
          </a:bodyPr>
          <a:lstStyle/>
          <a:p>
            <a:r>
              <a:rPr lang="en-GB" dirty="0"/>
              <a:t>YHA Boggle Hole, Mill Beck, </a:t>
            </a:r>
            <a:r>
              <a:rPr lang="en-GB" dirty="0" err="1"/>
              <a:t>Fylingthorpe</a:t>
            </a:r>
            <a:r>
              <a:rPr lang="en-GB" dirty="0"/>
              <a:t>, Whitby, North Yorkshire, YO22 4UQ, United Kingdom </a:t>
            </a:r>
          </a:p>
        </p:txBody>
      </p:sp>
      <p:pic>
        <p:nvPicPr>
          <p:cNvPr id="4" name="Picture 3">
            <a:extLst>
              <a:ext uri="{FF2B5EF4-FFF2-40B4-BE49-F238E27FC236}">
                <a16:creationId xmlns:a16="http://schemas.microsoft.com/office/drawing/2014/main" id="{5B23F77E-15D9-4A35-8586-FDA5B1FC7C1D}"/>
              </a:ext>
            </a:extLst>
          </p:cNvPr>
          <p:cNvPicPr>
            <a:picLocks noChangeAspect="1"/>
          </p:cNvPicPr>
          <p:nvPr/>
        </p:nvPicPr>
        <p:blipFill>
          <a:blip r:embed="rId2"/>
          <a:stretch>
            <a:fillRect/>
          </a:stretch>
        </p:blipFill>
        <p:spPr>
          <a:xfrm>
            <a:off x="5922251" y="1657005"/>
            <a:ext cx="5592415" cy="3755792"/>
          </a:xfrm>
          <a:prstGeom prst="rect">
            <a:avLst/>
          </a:prstGeom>
        </p:spPr>
      </p:pic>
    </p:spTree>
    <p:extLst>
      <p:ext uri="{BB962C8B-B14F-4D97-AF65-F5344CB8AC3E}">
        <p14:creationId xmlns:p14="http://schemas.microsoft.com/office/powerpoint/2010/main" val="24887332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4CDC-109F-4955-B8AE-0FBF0AB3BB79}"/>
              </a:ext>
            </a:extLst>
          </p:cNvPr>
          <p:cNvSpPr>
            <a:spLocks noGrp="1"/>
          </p:cNvSpPr>
          <p:nvPr>
            <p:ph type="title"/>
          </p:nvPr>
        </p:nvSpPr>
        <p:spPr>
          <a:xfrm>
            <a:off x="677334" y="556591"/>
            <a:ext cx="8596668" cy="1373809"/>
          </a:xfrm>
        </p:spPr>
        <p:txBody>
          <a:bodyPr/>
          <a:lstStyle/>
          <a:p>
            <a:r>
              <a:rPr lang="en-GB" dirty="0">
                <a:solidFill>
                  <a:srgbClr val="0070C0"/>
                </a:solidFill>
              </a:rPr>
              <a:t>Accommodation</a:t>
            </a:r>
          </a:p>
        </p:txBody>
      </p:sp>
      <p:sp>
        <p:nvSpPr>
          <p:cNvPr id="3" name="Content Placeholder 2">
            <a:extLst>
              <a:ext uri="{FF2B5EF4-FFF2-40B4-BE49-F238E27FC236}">
                <a16:creationId xmlns:a16="http://schemas.microsoft.com/office/drawing/2014/main" id="{6C3BE615-6A2B-40A0-8CB8-03B4C0572831}"/>
              </a:ext>
            </a:extLst>
          </p:cNvPr>
          <p:cNvSpPr>
            <a:spLocks noGrp="1"/>
          </p:cNvSpPr>
          <p:nvPr>
            <p:ph idx="1"/>
          </p:nvPr>
        </p:nvSpPr>
        <p:spPr>
          <a:xfrm>
            <a:off x="770099" y="1519581"/>
            <a:ext cx="5325901" cy="5066749"/>
          </a:xfrm>
        </p:spPr>
        <p:txBody>
          <a:bodyPr vert="horz" lIns="91440" tIns="45720" rIns="91440" bIns="45720" rtlCol="0" anchor="t">
            <a:normAutofit/>
          </a:bodyPr>
          <a:lstStyle/>
          <a:p>
            <a:r>
              <a:rPr lang="en-US" sz="2400" dirty="0"/>
              <a:t>Boggle Hole has standard dormitory-style accommodation. Rooms range from 2 to 6 bed dormitories, with gender-separated bathrooms and shower facilities and party leader rooms close by. Sheets, duvets and pillows are provided for all guests.  </a:t>
            </a:r>
          </a:p>
          <a:p>
            <a:r>
              <a:rPr lang="en-US" sz="2400" dirty="0"/>
              <a:t>Pupil room allocation will be organised by staff in school with requests being taken by the children as to who they would feel comfortable sharing a room with. </a:t>
            </a:r>
            <a:endParaRPr lang="en-GB" sz="2400" dirty="0"/>
          </a:p>
        </p:txBody>
      </p:sp>
      <p:pic>
        <p:nvPicPr>
          <p:cNvPr id="6" name="Picture 5">
            <a:extLst>
              <a:ext uri="{FF2B5EF4-FFF2-40B4-BE49-F238E27FC236}">
                <a16:creationId xmlns:a16="http://schemas.microsoft.com/office/drawing/2014/main" id="{99C5DD76-E15B-4640-87F8-2E6C5CBBB1F9}"/>
              </a:ext>
            </a:extLst>
          </p:cNvPr>
          <p:cNvPicPr>
            <a:picLocks noChangeAspect="1"/>
          </p:cNvPicPr>
          <p:nvPr/>
        </p:nvPicPr>
        <p:blipFill>
          <a:blip r:embed="rId2"/>
          <a:stretch>
            <a:fillRect/>
          </a:stretch>
        </p:blipFill>
        <p:spPr>
          <a:xfrm>
            <a:off x="5850385" y="0"/>
            <a:ext cx="6341615" cy="2822822"/>
          </a:xfrm>
          <a:prstGeom prst="rect">
            <a:avLst/>
          </a:prstGeom>
        </p:spPr>
      </p:pic>
    </p:spTree>
    <p:extLst>
      <p:ext uri="{BB962C8B-B14F-4D97-AF65-F5344CB8AC3E}">
        <p14:creationId xmlns:p14="http://schemas.microsoft.com/office/powerpoint/2010/main" val="3321217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4CDC-109F-4955-B8AE-0FBF0AB3BB79}"/>
              </a:ext>
            </a:extLst>
          </p:cNvPr>
          <p:cNvSpPr>
            <a:spLocks noGrp="1"/>
          </p:cNvSpPr>
          <p:nvPr>
            <p:ph type="title"/>
          </p:nvPr>
        </p:nvSpPr>
        <p:spPr>
          <a:xfrm>
            <a:off x="677334" y="275486"/>
            <a:ext cx="8596668" cy="1320800"/>
          </a:xfrm>
        </p:spPr>
        <p:txBody>
          <a:bodyPr/>
          <a:lstStyle/>
          <a:p>
            <a:r>
              <a:rPr lang="en-GB" dirty="0">
                <a:solidFill>
                  <a:srgbClr val="0070C0"/>
                </a:solidFill>
              </a:rPr>
              <a:t>Activities:</a:t>
            </a:r>
          </a:p>
        </p:txBody>
      </p:sp>
      <p:sp>
        <p:nvSpPr>
          <p:cNvPr id="5" name="Content Placeholder 4">
            <a:extLst>
              <a:ext uri="{FF2B5EF4-FFF2-40B4-BE49-F238E27FC236}">
                <a16:creationId xmlns:a16="http://schemas.microsoft.com/office/drawing/2014/main" id="{93C35DED-B067-4BF6-AA2D-68A838187DFB}"/>
              </a:ext>
            </a:extLst>
          </p:cNvPr>
          <p:cNvSpPr>
            <a:spLocks noGrp="1"/>
          </p:cNvSpPr>
          <p:nvPr>
            <p:ph idx="1"/>
          </p:nvPr>
        </p:nvSpPr>
        <p:spPr/>
        <p:txBody>
          <a:bodyPr/>
          <a:lstStyle/>
          <a:p>
            <a:pPr marL="0" indent="0">
              <a:buNone/>
            </a:pPr>
            <a:endParaRPr lang="en-GB" dirty="0"/>
          </a:p>
        </p:txBody>
      </p:sp>
      <p:pic>
        <p:nvPicPr>
          <p:cNvPr id="9" name="Picture 8">
            <a:extLst>
              <a:ext uri="{FF2B5EF4-FFF2-40B4-BE49-F238E27FC236}">
                <a16:creationId xmlns:a16="http://schemas.microsoft.com/office/drawing/2014/main" id="{5BE7427C-B4AB-4DDD-8CE8-90711BAD94F8}"/>
              </a:ext>
            </a:extLst>
          </p:cNvPr>
          <p:cNvPicPr>
            <a:picLocks noChangeAspect="1"/>
          </p:cNvPicPr>
          <p:nvPr/>
        </p:nvPicPr>
        <p:blipFill>
          <a:blip r:embed="rId2"/>
          <a:stretch>
            <a:fillRect/>
          </a:stretch>
        </p:blipFill>
        <p:spPr>
          <a:xfrm>
            <a:off x="478551" y="932070"/>
            <a:ext cx="7907848" cy="5481982"/>
          </a:xfrm>
          <a:prstGeom prst="rect">
            <a:avLst/>
          </a:prstGeom>
        </p:spPr>
      </p:pic>
      <p:pic>
        <p:nvPicPr>
          <p:cNvPr id="10" name="Picture 9">
            <a:extLst>
              <a:ext uri="{FF2B5EF4-FFF2-40B4-BE49-F238E27FC236}">
                <a16:creationId xmlns:a16="http://schemas.microsoft.com/office/drawing/2014/main" id="{01B50EE9-BF60-41F1-95CF-9B69AD1AE750}"/>
              </a:ext>
            </a:extLst>
          </p:cNvPr>
          <p:cNvPicPr>
            <a:picLocks noChangeAspect="1"/>
          </p:cNvPicPr>
          <p:nvPr/>
        </p:nvPicPr>
        <p:blipFill>
          <a:blip r:embed="rId3"/>
          <a:stretch>
            <a:fillRect/>
          </a:stretch>
        </p:blipFill>
        <p:spPr>
          <a:xfrm>
            <a:off x="8585182" y="501763"/>
            <a:ext cx="3472070" cy="2189046"/>
          </a:xfrm>
          <a:prstGeom prst="rect">
            <a:avLst/>
          </a:prstGeom>
        </p:spPr>
      </p:pic>
      <p:pic>
        <p:nvPicPr>
          <p:cNvPr id="11" name="Picture 10">
            <a:extLst>
              <a:ext uri="{FF2B5EF4-FFF2-40B4-BE49-F238E27FC236}">
                <a16:creationId xmlns:a16="http://schemas.microsoft.com/office/drawing/2014/main" id="{9E28AEF8-EAB3-4DBF-934F-71F82E81A7CD}"/>
              </a:ext>
            </a:extLst>
          </p:cNvPr>
          <p:cNvPicPr>
            <a:picLocks noChangeAspect="1"/>
          </p:cNvPicPr>
          <p:nvPr/>
        </p:nvPicPr>
        <p:blipFill>
          <a:blip r:embed="rId4"/>
          <a:stretch>
            <a:fillRect/>
          </a:stretch>
        </p:blipFill>
        <p:spPr>
          <a:xfrm>
            <a:off x="8435365" y="2917086"/>
            <a:ext cx="3688148" cy="2132979"/>
          </a:xfrm>
          <a:prstGeom prst="rect">
            <a:avLst/>
          </a:prstGeom>
        </p:spPr>
      </p:pic>
    </p:spTree>
    <p:extLst>
      <p:ext uri="{BB962C8B-B14F-4D97-AF65-F5344CB8AC3E}">
        <p14:creationId xmlns:p14="http://schemas.microsoft.com/office/powerpoint/2010/main" val="7483796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4CDC-109F-4955-B8AE-0FBF0AB3BB79}"/>
              </a:ext>
            </a:extLst>
          </p:cNvPr>
          <p:cNvSpPr>
            <a:spLocks noGrp="1"/>
          </p:cNvSpPr>
          <p:nvPr>
            <p:ph type="title"/>
          </p:nvPr>
        </p:nvSpPr>
        <p:spPr>
          <a:xfrm>
            <a:off x="0" y="0"/>
            <a:ext cx="8596668" cy="1320800"/>
          </a:xfrm>
        </p:spPr>
        <p:txBody>
          <a:bodyPr/>
          <a:lstStyle/>
          <a:p>
            <a:r>
              <a:rPr lang="en-GB" dirty="0">
                <a:solidFill>
                  <a:srgbClr val="0070C0"/>
                </a:solidFill>
              </a:rPr>
              <a:t>Food:</a:t>
            </a:r>
          </a:p>
        </p:txBody>
      </p:sp>
      <p:sp>
        <p:nvSpPr>
          <p:cNvPr id="3" name="Content Placeholder 2">
            <a:extLst>
              <a:ext uri="{FF2B5EF4-FFF2-40B4-BE49-F238E27FC236}">
                <a16:creationId xmlns:a16="http://schemas.microsoft.com/office/drawing/2014/main" id="{6C3BE615-6A2B-40A0-8CB8-03B4C0572831}"/>
              </a:ext>
            </a:extLst>
          </p:cNvPr>
          <p:cNvSpPr>
            <a:spLocks noGrp="1"/>
          </p:cNvSpPr>
          <p:nvPr>
            <p:ph idx="1"/>
          </p:nvPr>
        </p:nvSpPr>
        <p:spPr>
          <a:xfrm>
            <a:off x="0" y="561146"/>
            <a:ext cx="4002157" cy="4781550"/>
          </a:xfrm>
        </p:spPr>
        <p:txBody>
          <a:bodyPr>
            <a:normAutofit/>
          </a:bodyPr>
          <a:lstStyle/>
          <a:p>
            <a:pPr lvl="0" fontAlgn="base" hangingPunct="0"/>
            <a:r>
              <a:rPr lang="en-GB" sz="2400" dirty="0"/>
              <a:t>Children are provided with breakfast, lunch and evening meal each day. Boggle Hole offer a vast choice for each meal. </a:t>
            </a:r>
            <a:r>
              <a:rPr lang="en-GB" sz="2400" b="1" dirty="0"/>
              <a:t>Please ensure staff are aware of any dietary requirements that will need catering for.</a:t>
            </a:r>
          </a:p>
          <a:p>
            <a:pPr lvl="0" fontAlgn="base" hangingPunct="0"/>
            <a:endParaRPr lang="en-GB" sz="2800" dirty="0"/>
          </a:p>
          <a:p>
            <a:endParaRPr lang="en-GB" dirty="0"/>
          </a:p>
        </p:txBody>
      </p:sp>
      <p:pic>
        <p:nvPicPr>
          <p:cNvPr id="5" name="Picture 4">
            <a:extLst>
              <a:ext uri="{FF2B5EF4-FFF2-40B4-BE49-F238E27FC236}">
                <a16:creationId xmlns:a16="http://schemas.microsoft.com/office/drawing/2014/main" id="{564BD294-739D-4658-8325-E1FBE205BE27}"/>
              </a:ext>
            </a:extLst>
          </p:cNvPr>
          <p:cNvPicPr>
            <a:picLocks noChangeAspect="1"/>
          </p:cNvPicPr>
          <p:nvPr/>
        </p:nvPicPr>
        <p:blipFill>
          <a:blip r:embed="rId2"/>
          <a:stretch>
            <a:fillRect/>
          </a:stretch>
        </p:blipFill>
        <p:spPr>
          <a:xfrm>
            <a:off x="3771061" y="1007165"/>
            <a:ext cx="8420939" cy="5850835"/>
          </a:xfrm>
          <a:prstGeom prst="rect">
            <a:avLst/>
          </a:prstGeom>
        </p:spPr>
      </p:pic>
    </p:spTree>
    <p:extLst>
      <p:ext uri="{BB962C8B-B14F-4D97-AF65-F5344CB8AC3E}">
        <p14:creationId xmlns:p14="http://schemas.microsoft.com/office/powerpoint/2010/main" val="4114143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4CDC-109F-4955-B8AE-0FBF0AB3BB79}"/>
              </a:ext>
            </a:extLst>
          </p:cNvPr>
          <p:cNvSpPr>
            <a:spLocks noGrp="1"/>
          </p:cNvSpPr>
          <p:nvPr>
            <p:ph type="title"/>
          </p:nvPr>
        </p:nvSpPr>
        <p:spPr>
          <a:xfrm>
            <a:off x="0" y="0"/>
            <a:ext cx="8596668" cy="1320800"/>
          </a:xfrm>
        </p:spPr>
        <p:txBody>
          <a:bodyPr/>
          <a:lstStyle/>
          <a:p>
            <a:r>
              <a:rPr lang="en-GB" dirty="0">
                <a:solidFill>
                  <a:srgbClr val="0070C0"/>
                </a:solidFill>
              </a:rPr>
              <a:t>Food:</a:t>
            </a:r>
          </a:p>
        </p:txBody>
      </p:sp>
      <p:sp>
        <p:nvSpPr>
          <p:cNvPr id="6" name="Content Placeholder 5">
            <a:extLst>
              <a:ext uri="{FF2B5EF4-FFF2-40B4-BE49-F238E27FC236}">
                <a16:creationId xmlns:a16="http://schemas.microsoft.com/office/drawing/2014/main" id="{A4799D85-BF9C-4BF1-860B-ABA5BCAA092E}"/>
              </a:ext>
            </a:extLst>
          </p:cNvPr>
          <p:cNvSpPr>
            <a:spLocks noGrp="1"/>
          </p:cNvSpPr>
          <p:nvPr>
            <p:ph idx="1"/>
          </p:nvPr>
        </p:nvSpPr>
        <p:spPr/>
        <p:txBody>
          <a:bodyPr/>
          <a:lstStyle/>
          <a:p>
            <a:endParaRPr lang="en-GB" dirty="0"/>
          </a:p>
        </p:txBody>
      </p:sp>
      <p:pic>
        <p:nvPicPr>
          <p:cNvPr id="7" name="Picture 6">
            <a:extLst>
              <a:ext uri="{FF2B5EF4-FFF2-40B4-BE49-F238E27FC236}">
                <a16:creationId xmlns:a16="http://schemas.microsoft.com/office/drawing/2014/main" id="{069CD819-2063-4DF6-A736-5E9286794A4A}"/>
              </a:ext>
            </a:extLst>
          </p:cNvPr>
          <p:cNvPicPr>
            <a:picLocks noChangeAspect="1"/>
          </p:cNvPicPr>
          <p:nvPr/>
        </p:nvPicPr>
        <p:blipFill>
          <a:blip r:embed="rId2"/>
          <a:stretch>
            <a:fillRect/>
          </a:stretch>
        </p:blipFill>
        <p:spPr>
          <a:xfrm>
            <a:off x="214933" y="978694"/>
            <a:ext cx="9280530" cy="2450305"/>
          </a:xfrm>
          <a:prstGeom prst="rect">
            <a:avLst/>
          </a:prstGeom>
        </p:spPr>
      </p:pic>
      <p:pic>
        <p:nvPicPr>
          <p:cNvPr id="8" name="Picture 7">
            <a:extLst>
              <a:ext uri="{FF2B5EF4-FFF2-40B4-BE49-F238E27FC236}">
                <a16:creationId xmlns:a16="http://schemas.microsoft.com/office/drawing/2014/main" id="{0A059614-1687-400C-8287-022C057DE752}"/>
              </a:ext>
            </a:extLst>
          </p:cNvPr>
          <p:cNvPicPr>
            <a:picLocks noChangeAspect="1"/>
          </p:cNvPicPr>
          <p:nvPr/>
        </p:nvPicPr>
        <p:blipFill>
          <a:blip r:embed="rId3"/>
          <a:stretch>
            <a:fillRect/>
          </a:stretch>
        </p:blipFill>
        <p:spPr>
          <a:xfrm>
            <a:off x="214933" y="3392488"/>
            <a:ext cx="9467893" cy="2889042"/>
          </a:xfrm>
          <a:prstGeom prst="rect">
            <a:avLst/>
          </a:prstGeom>
        </p:spPr>
      </p:pic>
    </p:spTree>
    <p:extLst>
      <p:ext uri="{BB962C8B-B14F-4D97-AF65-F5344CB8AC3E}">
        <p14:creationId xmlns:p14="http://schemas.microsoft.com/office/powerpoint/2010/main" val="1116926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4CDC-109F-4955-B8AE-0FBF0AB3BB79}"/>
              </a:ext>
            </a:extLst>
          </p:cNvPr>
          <p:cNvSpPr>
            <a:spLocks noGrp="1"/>
          </p:cNvSpPr>
          <p:nvPr>
            <p:ph type="title"/>
          </p:nvPr>
        </p:nvSpPr>
        <p:spPr>
          <a:xfrm>
            <a:off x="677333" y="357808"/>
            <a:ext cx="8596668" cy="1320800"/>
          </a:xfrm>
        </p:spPr>
        <p:txBody>
          <a:bodyPr/>
          <a:lstStyle/>
          <a:p>
            <a:r>
              <a:rPr lang="en-GB" dirty="0">
                <a:solidFill>
                  <a:srgbClr val="0070C0"/>
                </a:solidFill>
              </a:rPr>
              <a:t>Packing list:</a:t>
            </a:r>
          </a:p>
        </p:txBody>
      </p:sp>
      <p:sp>
        <p:nvSpPr>
          <p:cNvPr id="3" name="Content Placeholder 2">
            <a:extLst>
              <a:ext uri="{FF2B5EF4-FFF2-40B4-BE49-F238E27FC236}">
                <a16:creationId xmlns:a16="http://schemas.microsoft.com/office/drawing/2014/main" id="{6C3BE615-6A2B-40A0-8CB8-03B4C0572831}"/>
              </a:ext>
            </a:extLst>
          </p:cNvPr>
          <p:cNvSpPr>
            <a:spLocks noGrp="1"/>
          </p:cNvSpPr>
          <p:nvPr>
            <p:ph idx="1"/>
          </p:nvPr>
        </p:nvSpPr>
        <p:spPr>
          <a:xfrm>
            <a:off x="677333" y="1060174"/>
            <a:ext cx="10215953" cy="5565913"/>
          </a:xfrm>
        </p:spPr>
        <p:txBody>
          <a:bodyPr vert="horz" lIns="91440" tIns="45720" rIns="91440" bIns="45720" rtlCol="0" anchor="t">
            <a:normAutofit fontScale="92500" lnSpcReduction="20000"/>
          </a:bodyPr>
          <a:lstStyle/>
          <a:p>
            <a:r>
              <a:rPr lang="en-GB" sz="2000" dirty="0">
                <a:latin typeface="Trebuchet MS"/>
                <a:ea typeface="Calibri"/>
                <a:cs typeface="Calibri"/>
              </a:rPr>
              <a:t>Wellies are essential for most activities – bring high wellies to Boggle Hole!</a:t>
            </a:r>
          </a:p>
          <a:p>
            <a:r>
              <a:rPr lang="en-GB" sz="2000" dirty="0">
                <a:latin typeface="Trebuchet MS"/>
                <a:ea typeface="Calibri"/>
                <a:cs typeface="Calibri"/>
              </a:rPr>
              <a:t>Waterproof jacket and if possible waterproof trousers</a:t>
            </a:r>
          </a:p>
          <a:p>
            <a:r>
              <a:rPr lang="en-GB" sz="2000" dirty="0">
                <a:latin typeface="Trebuchet MS"/>
                <a:ea typeface="Calibri"/>
                <a:cs typeface="Calibri"/>
              </a:rPr>
              <a:t>Woolly hat and gloves </a:t>
            </a:r>
          </a:p>
          <a:p>
            <a:r>
              <a:rPr lang="en-GB" sz="2000" dirty="0">
                <a:latin typeface="Trebuchet MS"/>
                <a:ea typeface="Calibri"/>
                <a:cs typeface="Calibri"/>
              </a:rPr>
              <a:t>Layers, layers and more layers (it is likely to be cold)</a:t>
            </a:r>
          </a:p>
          <a:p>
            <a:r>
              <a:rPr lang="en-GB" sz="2000" dirty="0">
                <a:latin typeface="Trebuchet MS"/>
                <a:ea typeface="Calibri"/>
                <a:cs typeface="Calibri"/>
              </a:rPr>
              <a:t>No designer labels or best clothes – the children will be getting muddy</a:t>
            </a:r>
          </a:p>
          <a:p>
            <a:r>
              <a:rPr lang="en-GB" sz="2000" dirty="0">
                <a:latin typeface="Trebuchet MS"/>
                <a:ea typeface="Calibri"/>
                <a:cs typeface="Calibri"/>
              </a:rPr>
              <a:t>Plenty of underwear and socks, just in case they end up getting wet</a:t>
            </a:r>
          </a:p>
          <a:p>
            <a:r>
              <a:rPr lang="en-GB" sz="2000" dirty="0">
                <a:latin typeface="Trebuchet MS"/>
                <a:ea typeface="Calibri"/>
                <a:cs typeface="Calibri"/>
              </a:rPr>
              <a:t>A change of trainer/indoor shoe for when in the building</a:t>
            </a:r>
          </a:p>
          <a:p>
            <a:r>
              <a:rPr lang="en-GB" sz="2000" dirty="0">
                <a:latin typeface="Trebuchet MS"/>
                <a:ea typeface="Calibri"/>
                <a:cs typeface="Calibri"/>
              </a:rPr>
              <a:t>Pyjamas and slippers (only if they want them)</a:t>
            </a:r>
          </a:p>
          <a:p>
            <a:r>
              <a:rPr lang="en-GB" sz="2000" dirty="0">
                <a:latin typeface="Trebuchet MS"/>
                <a:ea typeface="Calibri"/>
                <a:cs typeface="Calibri"/>
              </a:rPr>
              <a:t>Please label the items of clothing if possible – there will be a lost property box by the end of the trip!</a:t>
            </a:r>
          </a:p>
          <a:p>
            <a:r>
              <a:rPr lang="en-GB" sz="2000" dirty="0">
                <a:latin typeface="Trebuchet MS"/>
                <a:ea typeface="Calibri"/>
                <a:cs typeface="Calibri"/>
              </a:rPr>
              <a:t>A towel (or two) and toiletries including toothbrush and toothpaste</a:t>
            </a:r>
          </a:p>
          <a:p>
            <a:r>
              <a:rPr lang="en-GB" sz="2000" dirty="0">
                <a:latin typeface="Trebuchet MS"/>
                <a:ea typeface="Calibri"/>
                <a:cs typeface="Calibri"/>
              </a:rPr>
              <a:t>A water bottle</a:t>
            </a:r>
          </a:p>
          <a:p>
            <a:r>
              <a:rPr lang="en-US" sz="2300" dirty="0">
                <a:latin typeface="Trebuchet MS" panose="020B0603020202020204"/>
                <a:ea typeface="Calibri"/>
                <a:cs typeface="Calibri"/>
              </a:rPr>
              <a:t>Anything pirate-related for the pirate party (optional)</a:t>
            </a:r>
          </a:p>
          <a:p>
            <a:r>
              <a:rPr lang="en-US" sz="2300" dirty="0">
                <a:latin typeface="Trebuchet MS" panose="020B0603020202020204"/>
                <a:ea typeface="Calibri"/>
                <a:cs typeface="Calibri"/>
              </a:rPr>
              <a:t>£5 spending money for souvenirs, ice cream and rock</a:t>
            </a:r>
          </a:p>
          <a:p>
            <a:pPr lvl="0" fontAlgn="base" hangingPunct="0"/>
            <a:r>
              <a:rPr lang="en-US" sz="2000" b="1" i="1" u="sng" dirty="0">
                <a:solidFill>
                  <a:srgbClr val="FF0000"/>
                </a:solidFill>
              </a:rPr>
              <a:t>No electronic devices/mobile phones</a:t>
            </a:r>
          </a:p>
          <a:p>
            <a:pPr marL="0" indent="0" fontAlgn="base" hangingPunct="0">
              <a:buNone/>
            </a:pPr>
            <a:endParaRPr lang="en-GB" sz="2400" b="1" dirty="0"/>
          </a:p>
          <a:p>
            <a:endParaRPr lang="en-GB" dirty="0"/>
          </a:p>
        </p:txBody>
      </p:sp>
      <p:sp>
        <p:nvSpPr>
          <p:cNvPr id="4" name="Content Placeholder 2">
            <a:extLst>
              <a:ext uri="{FF2B5EF4-FFF2-40B4-BE49-F238E27FC236}">
                <a16:creationId xmlns:a16="http://schemas.microsoft.com/office/drawing/2014/main" id="{3A1F5962-227A-497F-A401-41E9CD2EF8CF}"/>
              </a:ext>
            </a:extLst>
          </p:cNvPr>
          <p:cNvSpPr txBox="1">
            <a:spLocks/>
          </p:cNvSpPr>
          <p:nvPr/>
        </p:nvSpPr>
        <p:spPr>
          <a:xfrm>
            <a:off x="9274001" y="5108712"/>
            <a:ext cx="2902228" cy="1749288"/>
          </a:xfrm>
          <a:prstGeom prst="rect">
            <a:avLst/>
          </a:prstGeom>
          <a:solidFill>
            <a:srgbClr val="3366FF"/>
          </a:solidFill>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fontAlgn="base" hangingPunct="0">
              <a:buNone/>
            </a:pPr>
            <a:r>
              <a:rPr lang="en-GB" b="1" dirty="0">
                <a:solidFill>
                  <a:schemeClr val="bg1"/>
                </a:solidFill>
              </a:rPr>
              <a:t>We kindly ask that (where possible) large suitcases are not used as they are hard to store and transport with the number of pupils we have.  </a:t>
            </a:r>
          </a:p>
          <a:p>
            <a:endParaRPr lang="en-GB" b="1" dirty="0"/>
          </a:p>
        </p:txBody>
      </p:sp>
    </p:spTree>
    <p:extLst>
      <p:ext uri="{BB962C8B-B14F-4D97-AF65-F5344CB8AC3E}">
        <p14:creationId xmlns:p14="http://schemas.microsoft.com/office/powerpoint/2010/main" val="1110860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4CDC-109F-4955-B8AE-0FBF0AB3BB79}"/>
              </a:ext>
            </a:extLst>
          </p:cNvPr>
          <p:cNvSpPr>
            <a:spLocks noGrp="1"/>
          </p:cNvSpPr>
          <p:nvPr>
            <p:ph type="title"/>
          </p:nvPr>
        </p:nvSpPr>
        <p:spPr/>
        <p:txBody>
          <a:bodyPr/>
          <a:lstStyle/>
          <a:p>
            <a:r>
              <a:rPr lang="en-GB" dirty="0">
                <a:solidFill>
                  <a:srgbClr val="0070C0"/>
                </a:solidFill>
              </a:rPr>
              <a:t>Medical Information</a:t>
            </a:r>
          </a:p>
        </p:txBody>
      </p:sp>
      <p:sp>
        <p:nvSpPr>
          <p:cNvPr id="3" name="Content Placeholder 2">
            <a:extLst>
              <a:ext uri="{FF2B5EF4-FFF2-40B4-BE49-F238E27FC236}">
                <a16:creationId xmlns:a16="http://schemas.microsoft.com/office/drawing/2014/main" id="{6C3BE615-6A2B-40A0-8CB8-03B4C0572831}"/>
              </a:ext>
            </a:extLst>
          </p:cNvPr>
          <p:cNvSpPr>
            <a:spLocks noGrp="1"/>
          </p:cNvSpPr>
          <p:nvPr>
            <p:ph idx="1"/>
          </p:nvPr>
        </p:nvSpPr>
        <p:spPr>
          <a:xfrm>
            <a:off x="461674" y="1452986"/>
            <a:ext cx="9685866" cy="4670138"/>
          </a:xfrm>
        </p:spPr>
        <p:txBody>
          <a:bodyPr vert="horz" lIns="91440" tIns="45720" rIns="91440" bIns="45720" rtlCol="0" anchor="t">
            <a:noAutofit/>
          </a:bodyPr>
          <a:lstStyle/>
          <a:p>
            <a:pPr>
              <a:buFont typeface="Arial" panose="020B0604020202020204" pitchFamily="34" charset="0"/>
              <a:buChar char="•"/>
            </a:pPr>
            <a:r>
              <a:rPr lang="en-GB" sz="2400" dirty="0"/>
              <a:t>Please complete the medical information form </a:t>
            </a:r>
            <a:endParaRPr lang="en-US" dirty="0"/>
          </a:p>
          <a:p>
            <a:pPr>
              <a:buFont typeface="Arial" panose="020B0604020202020204" pitchFamily="34" charset="0"/>
              <a:buChar char="•"/>
            </a:pPr>
            <a:r>
              <a:rPr lang="en-GB" sz="2400" dirty="0"/>
              <a:t>Please indicate if your child suffers from any </a:t>
            </a:r>
            <a:r>
              <a:rPr lang="en-GB" sz="2400" dirty="0" err="1"/>
              <a:t>nighttime</a:t>
            </a:r>
            <a:r>
              <a:rPr lang="en-GB" sz="2400" dirty="0"/>
              <a:t> incontinence/issues and we can discretely speak to the staff at Boggle Hole.</a:t>
            </a:r>
            <a:endParaRPr lang="en-GB" dirty="0"/>
          </a:p>
          <a:p>
            <a:pPr>
              <a:buFont typeface="Arial" panose="020B0604020202020204" pitchFamily="34" charset="0"/>
              <a:buChar char="•"/>
            </a:pPr>
            <a:r>
              <a:rPr lang="en-GB" sz="2400" dirty="0"/>
              <a:t>Please indicate if your child takes any travel sickness medication.</a:t>
            </a:r>
          </a:p>
          <a:p>
            <a:pPr>
              <a:buFont typeface="Arial" panose="020B0604020202020204" pitchFamily="34" charset="0"/>
              <a:buChar char="•"/>
            </a:pPr>
            <a:r>
              <a:rPr lang="en-GB" sz="2400" dirty="0"/>
              <a:t>Please ensure all contact details are correct</a:t>
            </a:r>
            <a:endParaRPr lang="en-GB" sz="2400" baseline="30000" dirty="0"/>
          </a:p>
          <a:p>
            <a:pPr>
              <a:buFont typeface="Arial" panose="020B0604020202020204" pitchFamily="34" charset="0"/>
              <a:buChar char="•"/>
            </a:pPr>
            <a:r>
              <a:rPr lang="en-GB" sz="2400" dirty="0"/>
              <a:t>Permissions to take photographs (Twitter page to update parents/carers when we are able to)</a:t>
            </a:r>
          </a:p>
          <a:p>
            <a:pPr>
              <a:buFont typeface="Arial" panose="020B0604020202020204" pitchFamily="34" charset="0"/>
              <a:buChar char="•"/>
            </a:pPr>
            <a:r>
              <a:rPr lang="en-GB" sz="3200" baseline="30000" dirty="0"/>
              <a:t>All medication must be clearly labelled and signed into school on Wednesday 26th November where it will be kept securely with first aid kit by school staff members. </a:t>
            </a:r>
          </a:p>
          <a:p>
            <a:pPr>
              <a:buFont typeface="Arial" panose="020B0604020202020204" pitchFamily="34" charset="0"/>
              <a:buChar char="•"/>
            </a:pPr>
            <a:endParaRPr lang="en-GB" sz="2400" dirty="0">
              <a:ea typeface="+mn-lt"/>
              <a:cs typeface="+mn-lt"/>
            </a:endParaRPr>
          </a:p>
          <a:p>
            <a:pPr>
              <a:buFont typeface="Arial" panose="020B0604020202020204" pitchFamily="34" charset="0"/>
              <a:buChar char="•"/>
            </a:pPr>
            <a:r>
              <a:rPr lang="en-GB" sz="3600" b="1" baseline="30000" dirty="0">
                <a:solidFill>
                  <a:srgbClr val="FF0000"/>
                </a:solidFill>
                <a:ea typeface="+mn-lt"/>
                <a:cs typeface="+mn-lt"/>
              </a:rPr>
              <a:t>We require all forms back ASAP please.</a:t>
            </a:r>
          </a:p>
          <a:p>
            <a:pPr marL="0" indent="0">
              <a:buNone/>
            </a:pPr>
            <a:endParaRPr lang="en-GB" sz="3200" dirty="0">
              <a:ea typeface="+mn-lt"/>
              <a:cs typeface="+mn-lt"/>
            </a:endParaRPr>
          </a:p>
        </p:txBody>
      </p:sp>
      <p:pic>
        <p:nvPicPr>
          <p:cNvPr id="1026" name="Picture 2" descr="Form Clipart | Free download on ClipArtMag">
            <a:extLst>
              <a:ext uri="{FF2B5EF4-FFF2-40B4-BE49-F238E27FC236}">
                <a16:creationId xmlns:a16="http://schemas.microsoft.com/office/drawing/2014/main" id="{8A20503C-D6B0-4E04-8AEB-1CB2F07612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5358" y="496908"/>
            <a:ext cx="2261359" cy="2316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510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3BE615-6A2B-40A0-8CB8-03B4C0572831}"/>
              </a:ext>
            </a:extLst>
          </p:cNvPr>
          <p:cNvSpPr>
            <a:spLocks noGrp="1"/>
          </p:cNvSpPr>
          <p:nvPr>
            <p:ph idx="1"/>
          </p:nvPr>
        </p:nvSpPr>
        <p:spPr>
          <a:xfrm>
            <a:off x="717091" y="792006"/>
            <a:ext cx="9685866" cy="5290742"/>
          </a:xfrm>
        </p:spPr>
        <p:txBody>
          <a:bodyPr>
            <a:normAutofit/>
          </a:bodyPr>
          <a:lstStyle/>
          <a:p>
            <a:pPr marL="0" indent="0">
              <a:buNone/>
            </a:pPr>
            <a:r>
              <a:rPr lang="en-GB" sz="4800" dirty="0"/>
              <a:t>Thank you for your support!</a:t>
            </a:r>
          </a:p>
          <a:p>
            <a:pPr marL="0" indent="0">
              <a:buNone/>
            </a:pPr>
            <a:endParaRPr lang="en-GB" sz="4800" baseline="30000" dirty="0"/>
          </a:p>
          <a:p>
            <a:pPr marL="0" indent="0">
              <a:buNone/>
            </a:pPr>
            <a:r>
              <a:rPr lang="en-GB" sz="4800" baseline="30000" dirty="0"/>
              <a:t>Please let us know if you have any individual queries and we will be happy to help!</a:t>
            </a:r>
          </a:p>
          <a:p>
            <a:pPr marL="0" indent="0">
              <a:buNone/>
            </a:pPr>
            <a:endParaRPr lang="en-GB" sz="4800" baseline="30000" dirty="0"/>
          </a:p>
          <a:p>
            <a:pPr marL="0" indent="0">
              <a:buNone/>
            </a:pPr>
            <a:r>
              <a:rPr lang="en-GB" sz="4800" baseline="30000" dirty="0"/>
              <a:t>If you wish to stay and complete the medical forms now, you are welcome to. If not, please return to school by Tuesday 23rd September at the latest for risk assessment purposes. </a:t>
            </a:r>
            <a:endParaRPr lang="en-GB" sz="6600" baseline="30000" dirty="0"/>
          </a:p>
          <a:p>
            <a:endParaRPr lang="en-GB" sz="3200" dirty="0"/>
          </a:p>
        </p:txBody>
      </p:sp>
    </p:spTree>
    <p:extLst>
      <p:ext uri="{BB962C8B-B14F-4D97-AF65-F5344CB8AC3E}">
        <p14:creationId xmlns:p14="http://schemas.microsoft.com/office/powerpoint/2010/main" val="222290152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87a6378-5902-435f-bd5f-7488e6352f2e" xsi:nil="true"/>
    <lcf76f155ced4ddcb4097134ff3c332f xmlns="8d949b0b-17c5-46a3-91b8-3b5ff4588859">
      <Terms xmlns="http://schemas.microsoft.com/office/infopath/2007/PartnerControls"/>
    </lcf76f155ced4ddcb4097134ff3c332f>
    <SharedWithUsers xmlns="287a6378-5902-435f-bd5f-7488e6352f2e">
      <UserInfo>
        <DisplayName>Lucy Hine</DisplayName>
        <AccountId>23</AccountId>
        <AccountType/>
      </UserInfo>
      <UserInfo>
        <DisplayName>Charlotte Ford</DisplayName>
        <AccountId>15</AccountId>
        <AccountType/>
      </UserInfo>
      <UserInfo>
        <DisplayName>Andy Pike</DisplayName>
        <AccountId>33</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E30B11D1B276F4BA9F8B3B871D35835" ma:contentTypeVersion="16" ma:contentTypeDescription="Create a new document." ma:contentTypeScope="" ma:versionID="6d86a8347e02a87996fe249e83023b72">
  <xsd:schema xmlns:xsd="http://www.w3.org/2001/XMLSchema" xmlns:xs="http://www.w3.org/2001/XMLSchema" xmlns:p="http://schemas.microsoft.com/office/2006/metadata/properties" xmlns:ns2="8d949b0b-17c5-46a3-91b8-3b5ff4588859" xmlns:ns3="287a6378-5902-435f-bd5f-7488e6352f2e" targetNamespace="http://schemas.microsoft.com/office/2006/metadata/properties" ma:root="true" ma:fieldsID="23cda41e2159cacb55171990e60f5d97" ns2:_="" ns3:_="">
    <xsd:import namespace="8d949b0b-17c5-46a3-91b8-3b5ff4588859"/>
    <xsd:import namespace="287a6378-5902-435f-bd5f-7488e6352f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d949b0b-17c5-46a3-91b8-3b5ff45888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4b47c9c-5e66-4eac-b238-c1bb80aeef23"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dexed="true" ma:internalName="MediaServiceLocation"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87a6378-5902-435f-bd5f-7488e6352f2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f8fb0495-90a1-46ab-bd82-2f8da68fa82d}" ma:internalName="TaxCatchAll" ma:showField="CatchAllData" ma:web="287a6378-5902-435f-bd5f-7488e6352f2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5340C75-71B7-4E07-BC5E-BE40552DB263}">
  <ds:schemaRefs>
    <ds:schemaRef ds:uri="http://schemas.microsoft.com/office/2006/documentManagement/types"/>
    <ds:schemaRef ds:uri="http://schemas.microsoft.com/office/2006/metadata/properties"/>
    <ds:schemaRef ds:uri="http://www.w3.org/XML/1998/namespace"/>
    <ds:schemaRef ds:uri="http://schemas.openxmlformats.org/package/2006/metadata/core-properties"/>
    <ds:schemaRef ds:uri="http://purl.org/dc/elements/1.1/"/>
    <ds:schemaRef ds:uri="287a6378-5902-435f-bd5f-7488e6352f2e"/>
    <ds:schemaRef ds:uri="http://purl.org/dc/dcmitype/"/>
    <ds:schemaRef ds:uri="http://schemas.microsoft.com/office/infopath/2007/PartnerControls"/>
    <ds:schemaRef ds:uri="8d949b0b-17c5-46a3-91b8-3b5ff4588859"/>
    <ds:schemaRef ds:uri="http://purl.org/dc/terms/"/>
  </ds:schemaRefs>
</ds:datastoreItem>
</file>

<file path=customXml/itemProps2.xml><?xml version="1.0" encoding="utf-8"?>
<ds:datastoreItem xmlns:ds="http://schemas.openxmlformats.org/officeDocument/2006/customXml" ds:itemID="{375D97F2-B753-47F1-A078-680C375C19CB}">
  <ds:schemaRefs>
    <ds:schemaRef ds:uri="http://schemas.microsoft.com/sharepoint/v3/contenttype/forms"/>
  </ds:schemaRefs>
</ds:datastoreItem>
</file>

<file path=customXml/itemProps3.xml><?xml version="1.0" encoding="utf-8"?>
<ds:datastoreItem xmlns:ds="http://schemas.openxmlformats.org/officeDocument/2006/customXml" ds:itemID="{5866DD2D-A55E-4C05-820A-9920A31C4E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d949b0b-17c5-46a3-91b8-3b5ff4588859"/>
    <ds:schemaRef ds:uri="287a6378-5902-435f-bd5f-7488e6352f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128</TotalTime>
  <Words>589</Words>
  <Application>Microsoft Office PowerPoint</Application>
  <PresentationFormat>Widescreen</PresentationFormat>
  <Paragraphs>43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Trebuchet MS</vt:lpstr>
      <vt:lpstr>Wingdings 3</vt:lpstr>
      <vt:lpstr>Facet</vt:lpstr>
      <vt:lpstr>Boggle Hole  Information Meeting</vt:lpstr>
      <vt:lpstr>When and where?</vt:lpstr>
      <vt:lpstr>Accommodation</vt:lpstr>
      <vt:lpstr>Activities:</vt:lpstr>
      <vt:lpstr>Food:</vt:lpstr>
      <vt:lpstr>Food:</vt:lpstr>
      <vt:lpstr>Packing list:</vt:lpstr>
      <vt:lpstr>Medical Information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Kingswood  Information Meeting</dc:title>
  <dc:creator>Charlotte Ford</dc:creator>
  <cp:lastModifiedBy>Luke Morledge</cp:lastModifiedBy>
  <cp:revision>136</cp:revision>
  <dcterms:created xsi:type="dcterms:W3CDTF">2023-03-02T13:54:27Z</dcterms:created>
  <dcterms:modified xsi:type="dcterms:W3CDTF">2025-09-16T11:49:48Z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0x0101001E30B11D1B276F4BA9F8B3B871D35835</vt:lpwstr>
  </property>
  <property fmtid="{D5CDD505-2E9C-101B-9397-08002B2CF9AE}" pid="3" name="MediaServiceImageTags">
    <vt:lpwstr/>
  </property>
</Properties>
</file>